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64" r:id="rId4"/>
    <p:sldId id="259" r:id="rId5"/>
    <p:sldId id="260" r:id="rId6"/>
    <p:sldId id="283" r:id="rId7"/>
    <p:sldId id="284" r:id="rId8"/>
    <p:sldId id="290" r:id="rId9"/>
    <p:sldId id="287" r:id="rId10"/>
    <p:sldId id="295" r:id="rId11"/>
    <p:sldId id="296" r:id="rId12"/>
    <p:sldId id="288" r:id="rId13"/>
    <p:sldId id="285" r:id="rId14"/>
    <p:sldId id="291" r:id="rId15"/>
    <p:sldId id="267" r:id="rId16"/>
    <p:sldId id="292" r:id="rId17"/>
    <p:sldId id="281" r:id="rId18"/>
    <p:sldId id="293" r:id="rId19"/>
    <p:sldId id="294" r:id="rId20"/>
    <p:sldId id="298" r:id="rId21"/>
    <p:sldId id="263" r:id="rId22"/>
  </p:sldIdLst>
  <p:sldSz cx="9144000" cy="6858000" type="screen4x3"/>
  <p:notesSz cx="6858000" cy="9144000"/>
  <p:embeddedFontLst>
    <p:embeddedFont>
      <p:font typeface="Roboto" panose="020B060402020202020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6" roundtripDataSignature="AMtx7mi+D8+a4BrEKaNVrR8Co+e3nneL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723" autoAdjust="0"/>
  </p:normalViewPr>
  <p:slideViewPr>
    <p:cSldViewPr snapToGrid="0">
      <p:cViewPr varScale="1">
        <p:scale>
          <a:sx n="103" d="100"/>
          <a:sy n="103" d="100"/>
        </p:scale>
        <p:origin x="1752" y="11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9335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 smtClean="0"/>
              <a:t>https://colab.research.google.com/github/tensorflow/docs-l10n/blob/master/site/es-419/tutorials/keras/classification.ipynb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s-ES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ES" dirty="0" smtClean="0"/>
              <a:t>https://colab.research.google.com/github/tensorflow/docs-l10n/blob/master/site/es-419/tutorials/keras/classification.ipynb</a:t>
            </a:r>
            <a:endParaRPr dirty="0"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62662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493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5" name="Google Shape;1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p12:notes"/>
          <p:cNvSpPr txBox="1">
            <a:spLocks noGrp="1"/>
          </p:cNvSpPr>
          <p:nvPr>
            <p:ph type="body" idx="1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2:notes"/>
          <p:cNvSpPr txBox="1">
            <a:spLocks noGrp="1"/>
          </p:cNvSpPr>
          <p:nvPr>
            <p:ph type="sldNum" idx="12"/>
          </p:nvPr>
        </p:nvSpPr>
        <p:spPr>
          <a:xfrm>
            <a:off x="4021296" y="9721108"/>
            <a:ext cx="3076363" cy="5135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814174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2" name="Google Shape;1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309585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https://www.youtube.com/watch?v=YRhxdVk_sIs&amp;ab_channel=deeplizard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365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https://www.youtube.com/watch?v=YRhxdVk_sIs&amp;ab_channel=deeplizard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9872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https://www.youtube.com/watch?v=YRhxdVk_sIs&amp;ab_channel=deeplizard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1875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1_Diapositiva de título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>
            <a:spLocks noGrp="1"/>
          </p:cNvSpPr>
          <p:nvPr>
            <p:ph type="subTitle" idx="1"/>
          </p:nvPr>
        </p:nvSpPr>
        <p:spPr>
          <a:xfrm>
            <a:off x="1143000" y="3440348"/>
            <a:ext cx="6858000" cy="8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Calibri"/>
              <a:buNone/>
              <a:defRPr sz="3200">
                <a:solidFill>
                  <a:srgbClr val="7F7F7F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  <a:defRPr sz="1600"/>
            </a:lvl9pPr>
          </a:lstStyle>
          <a:p>
            <a:endParaRPr/>
          </a:p>
        </p:txBody>
      </p:sp>
      <p:sp>
        <p:nvSpPr>
          <p:cNvPr id="25" name="Google Shape;25;p26"/>
          <p:cNvSpPr txBox="1">
            <a:spLocks noGrp="1"/>
          </p:cNvSpPr>
          <p:nvPr>
            <p:ph type="dt" idx="10"/>
          </p:nvPr>
        </p:nvSpPr>
        <p:spPr>
          <a:xfrm>
            <a:off x="6286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6"/>
          <p:cNvSpPr txBox="1">
            <a:spLocks noGrp="1"/>
          </p:cNvSpPr>
          <p:nvPr>
            <p:ph type="ftr" idx="11"/>
          </p:nvPr>
        </p:nvSpPr>
        <p:spPr>
          <a:xfrm>
            <a:off x="3028950" y="6356355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6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8" name="Google Shape;28;p26"/>
          <p:cNvSpPr txBox="1"/>
          <p:nvPr/>
        </p:nvSpPr>
        <p:spPr>
          <a:xfrm>
            <a:off x="269223" y="699314"/>
            <a:ext cx="19665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MECATRÓNICA 4.0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26"/>
          <p:cNvSpPr txBox="1"/>
          <p:nvPr/>
        </p:nvSpPr>
        <p:spPr>
          <a:xfrm>
            <a:off x="6791200" y="192470"/>
            <a:ext cx="21018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en la Industria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26"/>
          <p:cNvSpPr txBox="1"/>
          <p:nvPr/>
        </p:nvSpPr>
        <p:spPr>
          <a:xfrm>
            <a:off x="6803900" y="619190"/>
            <a:ext cx="210502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y Machine Learning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obj">
  <p:cSld name="OBJEC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7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314283" y="6466781"/>
            <a:ext cx="153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5" name="Google Shape;35;p27"/>
          <p:cNvSpPr txBox="1"/>
          <p:nvPr/>
        </p:nvSpPr>
        <p:spPr>
          <a:xfrm>
            <a:off x="269223" y="699314"/>
            <a:ext cx="19665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MECATRÓNICA 4.0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" name="Google Shape;36;p27"/>
          <p:cNvSpPr txBox="1"/>
          <p:nvPr/>
        </p:nvSpPr>
        <p:spPr>
          <a:xfrm>
            <a:off x="6791200" y="192470"/>
            <a:ext cx="21018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en la Industria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37;p27"/>
          <p:cNvSpPr txBox="1"/>
          <p:nvPr/>
        </p:nvSpPr>
        <p:spPr>
          <a:xfrm>
            <a:off x="6803900" y="619190"/>
            <a:ext cx="210502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y Machine Learning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1_Título y objetos"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8"/>
          <p:cNvSpPr txBox="1">
            <a:spLocks noGrp="1"/>
          </p:cNvSpPr>
          <p:nvPr>
            <p:ph type="body" idx="1"/>
          </p:nvPr>
        </p:nvSpPr>
        <p:spPr>
          <a:xfrm>
            <a:off x="628650" y="2237517"/>
            <a:ext cx="7886700" cy="411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/>
          <p:nvPr/>
        </p:nvSpPr>
        <p:spPr>
          <a:xfrm>
            <a:off x="269223" y="699314"/>
            <a:ext cx="19665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MECATRÓNICA 4.0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41;p28"/>
          <p:cNvSpPr txBox="1"/>
          <p:nvPr/>
        </p:nvSpPr>
        <p:spPr>
          <a:xfrm>
            <a:off x="6791200" y="192470"/>
            <a:ext cx="21018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en la Industria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42;p28"/>
          <p:cNvSpPr txBox="1"/>
          <p:nvPr/>
        </p:nvSpPr>
        <p:spPr>
          <a:xfrm>
            <a:off x="6803900" y="619190"/>
            <a:ext cx="210502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y Machine Learning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9"/>
          <p:cNvSpPr txBox="1">
            <a:spLocks noGrp="1"/>
          </p:cNvSpPr>
          <p:nvPr>
            <p:ph type="ctrTitle"/>
          </p:nvPr>
        </p:nvSpPr>
        <p:spPr>
          <a:xfrm>
            <a:off x="685800" y="2125980"/>
            <a:ext cx="7772400" cy="1440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9"/>
          <p:cNvSpPr txBox="1">
            <a:spLocks noGrp="1"/>
          </p:cNvSpPr>
          <p:nvPr>
            <p:ph type="subTitle" idx="1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29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9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9"/>
          <p:cNvSpPr txBox="1">
            <a:spLocks noGrp="1"/>
          </p:cNvSpPr>
          <p:nvPr>
            <p:ph type="sldNum" idx="12"/>
          </p:nvPr>
        </p:nvSpPr>
        <p:spPr>
          <a:xfrm>
            <a:off x="8314283" y="6466781"/>
            <a:ext cx="153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49" name="Google Shape;49;p29"/>
          <p:cNvSpPr txBox="1"/>
          <p:nvPr/>
        </p:nvSpPr>
        <p:spPr>
          <a:xfrm>
            <a:off x="269223" y="699314"/>
            <a:ext cx="19665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MECATRÓNICA 4.0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29"/>
          <p:cNvSpPr txBox="1"/>
          <p:nvPr/>
        </p:nvSpPr>
        <p:spPr>
          <a:xfrm>
            <a:off x="6791200" y="192470"/>
            <a:ext cx="21018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en la Industria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29"/>
          <p:cNvSpPr txBox="1"/>
          <p:nvPr/>
        </p:nvSpPr>
        <p:spPr>
          <a:xfrm>
            <a:off x="6803900" y="619190"/>
            <a:ext cx="210502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y Machine Learning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0"/>
          <p:cNvSpPr txBox="1">
            <a:spLocks noGrp="1"/>
          </p:cNvSpPr>
          <p:nvPr>
            <p:ph type="title"/>
          </p:nvPr>
        </p:nvSpPr>
        <p:spPr>
          <a:xfrm>
            <a:off x="294088" y="903225"/>
            <a:ext cx="5662930" cy="11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30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30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30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30"/>
          <p:cNvSpPr txBox="1">
            <a:spLocks noGrp="1"/>
          </p:cNvSpPr>
          <p:nvPr>
            <p:ph type="sldNum" idx="12"/>
          </p:nvPr>
        </p:nvSpPr>
        <p:spPr>
          <a:xfrm>
            <a:off x="8314283" y="6466781"/>
            <a:ext cx="153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58" name="Google Shape;58;p30"/>
          <p:cNvSpPr txBox="1"/>
          <p:nvPr/>
        </p:nvSpPr>
        <p:spPr>
          <a:xfrm>
            <a:off x="269223" y="699314"/>
            <a:ext cx="19665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MECATRÓNICA 4.0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p30"/>
          <p:cNvSpPr txBox="1"/>
          <p:nvPr/>
        </p:nvSpPr>
        <p:spPr>
          <a:xfrm>
            <a:off x="6791200" y="192470"/>
            <a:ext cx="21018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en la Industria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60;p30"/>
          <p:cNvSpPr txBox="1"/>
          <p:nvPr/>
        </p:nvSpPr>
        <p:spPr>
          <a:xfrm>
            <a:off x="6803900" y="619190"/>
            <a:ext cx="210502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y Machine Learning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>
  <p:cSld name="Dos objetos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>
            <a:spLocks noGrp="1"/>
          </p:cNvSpPr>
          <p:nvPr>
            <p:ph type="title"/>
          </p:nvPr>
        </p:nvSpPr>
        <p:spPr>
          <a:xfrm>
            <a:off x="294088" y="903225"/>
            <a:ext cx="5662930" cy="11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1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31"/>
          <p:cNvSpPr txBox="1">
            <a:spLocks noGrp="1"/>
          </p:cNvSpPr>
          <p:nvPr>
            <p:ph type="body" idx="2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31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1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1"/>
          <p:cNvSpPr txBox="1">
            <a:spLocks noGrp="1"/>
          </p:cNvSpPr>
          <p:nvPr>
            <p:ph type="sldNum" idx="12"/>
          </p:nvPr>
        </p:nvSpPr>
        <p:spPr>
          <a:xfrm>
            <a:off x="8314283" y="6466781"/>
            <a:ext cx="153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68" name="Google Shape;68;p31"/>
          <p:cNvSpPr txBox="1"/>
          <p:nvPr/>
        </p:nvSpPr>
        <p:spPr>
          <a:xfrm>
            <a:off x="269223" y="699314"/>
            <a:ext cx="19665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MECATRÓNICA 4.0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" name="Google Shape;69;p31"/>
          <p:cNvSpPr txBox="1"/>
          <p:nvPr/>
        </p:nvSpPr>
        <p:spPr>
          <a:xfrm>
            <a:off x="6791200" y="192470"/>
            <a:ext cx="21018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en la Industria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" name="Google Shape;70;p31"/>
          <p:cNvSpPr txBox="1"/>
          <p:nvPr/>
        </p:nvSpPr>
        <p:spPr>
          <a:xfrm>
            <a:off x="6803900" y="619190"/>
            <a:ext cx="210502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y Machine Learning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2"/>
          <p:cNvSpPr txBox="1">
            <a:spLocks noGrp="1"/>
          </p:cNvSpPr>
          <p:nvPr>
            <p:ph type="title"/>
          </p:nvPr>
        </p:nvSpPr>
        <p:spPr>
          <a:xfrm>
            <a:off x="294088" y="903225"/>
            <a:ext cx="5662930" cy="11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72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2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2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32"/>
          <p:cNvSpPr txBox="1">
            <a:spLocks noGrp="1"/>
          </p:cNvSpPr>
          <p:nvPr>
            <p:ph type="sldNum" idx="12"/>
          </p:nvPr>
        </p:nvSpPr>
        <p:spPr>
          <a:xfrm>
            <a:off x="8314283" y="6466781"/>
            <a:ext cx="153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76" name="Google Shape;76;p32"/>
          <p:cNvSpPr txBox="1"/>
          <p:nvPr/>
        </p:nvSpPr>
        <p:spPr>
          <a:xfrm>
            <a:off x="269223" y="699314"/>
            <a:ext cx="19665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MECATRÓNICA 4.0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32"/>
          <p:cNvSpPr txBox="1"/>
          <p:nvPr/>
        </p:nvSpPr>
        <p:spPr>
          <a:xfrm>
            <a:off x="6791200" y="192470"/>
            <a:ext cx="21018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en la Industria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32"/>
          <p:cNvSpPr txBox="1"/>
          <p:nvPr/>
        </p:nvSpPr>
        <p:spPr>
          <a:xfrm>
            <a:off x="6803900" y="619190"/>
            <a:ext cx="210502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y Machine Learning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C769A-C18D-4697-DAAF-2223A98EC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EFFCC0-3372-3EBE-F2DE-57342FAEE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FE6D83-D895-202F-EE6B-368958F132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B1C2F-660B-4FB2-9EDA-38B91744BDF7}" type="datetimeFigureOut">
              <a:rPr lang="es-ES" smtClean="0"/>
              <a:t>22/12/2022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AEDBF6D-1B3B-5F59-6186-90A2031BE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D0E295-74E4-F56B-520E-EAF07ADD0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2B40EF-D53A-41AA-87B6-B9F74BA43E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663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0"/>
            <a:ext cx="9143999" cy="107915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/>
          <p:nvPr/>
        </p:nvSpPr>
        <p:spPr>
          <a:xfrm>
            <a:off x="3649362" y="0"/>
            <a:ext cx="3023870" cy="660400"/>
          </a:xfrm>
          <a:custGeom>
            <a:avLst/>
            <a:gdLst/>
            <a:ahLst/>
            <a:cxnLst/>
            <a:rect l="l" t="t" r="r" b="b"/>
            <a:pathLst>
              <a:path w="3023870" h="660400" extrusionOk="0">
                <a:moveTo>
                  <a:pt x="3023287" y="660399"/>
                </a:moveTo>
                <a:lnTo>
                  <a:pt x="0" y="660399"/>
                </a:lnTo>
                <a:lnTo>
                  <a:pt x="0" y="0"/>
                </a:lnTo>
                <a:lnTo>
                  <a:pt x="3023287" y="0"/>
                </a:lnTo>
                <a:lnTo>
                  <a:pt x="3023287" y="6603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5"/>
          <p:cNvSpPr/>
          <p:nvPr/>
        </p:nvSpPr>
        <p:spPr>
          <a:xfrm>
            <a:off x="3649362" y="0"/>
            <a:ext cx="3023870" cy="660400"/>
          </a:xfrm>
          <a:custGeom>
            <a:avLst/>
            <a:gdLst/>
            <a:ahLst/>
            <a:cxnLst/>
            <a:rect l="l" t="t" r="r" b="b"/>
            <a:pathLst>
              <a:path w="3023870" h="660400" extrusionOk="0">
                <a:moveTo>
                  <a:pt x="0" y="0"/>
                </a:moveTo>
                <a:lnTo>
                  <a:pt x="3023287" y="0"/>
                </a:lnTo>
                <a:lnTo>
                  <a:pt x="3023287" y="660399"/>
                </a:lnTo>
                <a:lnTo>
                  <a:pt x="0" y="660399"/>
                </a:lnTo>
                <a:lnTo>
                  <a:pt x="0" y="0"/>
                </a:lnTo>
                <a:close/>
              </a:path>
            </a:pathLst>
          </a:custGeom>
          <a:noFill/>
          <a:ln w="126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5"/>
          <p:cNvSpPr/>
          <p:nvPr/>
        </p:nvSpPr>
        <p:spPr>
          <a:xfrm>
            <a:off x="0" y="660400"/>
            <a:ext cx="9144000" cy="419100"/>
          </a:xfrm>
          <a:custGeom>
            <a:avLst/>
            <a:gdLst/>
            <a:ahLst/>
            <a:cxnLst/>
            <a:rect l="l" t="t" r="r" b="b"/>
            <a:pathLst>
              <a:path w="9144000" h="419100" extrusionOk="0">
                <a:moveTo>
                  <a:pt x="0" y="418754"/>
                </a:moveTo>
                <a:lnTo>
                  <a:pt x="0" y="0"/>
                </a:lnTo>
                <a:lnTo>
                  <a:pt x="9143999" y="0"/>
                </a:lnTo>
                <a:lnTo>
                  <a:pt x="9143999" y="418754"/>
                </a:lnTo>
                <a:lnTo>
                  <a:pt x="0" y="418754"/>
                </a:lnTo>
                <a:close/>
              </a:path>
            </a:pathLst>
          </a:custGeom>
          <a:solidFill>
            <a:srgbClr val="006CA5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p2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768232" y="0"/>
            <a:ext cx="1923126" cy="108692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5"/>
          <p:cNvSpPr txBox="1">
            <a:spLocks noGrp="1"/>
          </p:cNvSpPr>
          <p:nvPr>
            <p:ph type="title"/>
          </p:nvPr>
        </p:nvSpPr>
        <p:spPr>
          <a:xfrm>
            <a:off x="294088" y="903225"/>
            <a:ext cx="5662930" cy="1122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7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5"/>
          <p:cNvSpPr txBox="1">
            <a:spLocks noGrp="1"/>
          </p:cNvSpPr>
          <p:nvPr>
            <p:ph type="body" idx="1"/>
          </p:nvPr>
        </p:nvSpPr>
        <p:spPr>
          <a:xfrm>
            <a:off x="457200" y="1577340"/>
            <a:ext cx="8229600" cy="4526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5"/>
          <p:cNvSpPr txBox="1">
            <a:spLocks noGrp="1"/>
          </p:cNvSpPr>
          <p:nvPr>
            <p:ph type="ftr" idx="11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5"/>
          <p:cNvSpPr txBox="1">
            <a:spLocks noGrp="1"/>
          </p:cNvSpPr>
          <p:nvPr>
            <p:ph type="dt" idx="10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25"/>
          <p:cNvSpPr txBox="1">
            <a:spLocks noGrp="1"/>
          </p:cNvSpPr>
          <p:nvPr>
            <p:ph type="sldNum" idx="12"/>
          </p:nvPr>
        </p:nvSpPr>
        <p:spPr>
          <a:xfrm>
            <a:off x="8314283" y="6466781"/>
            <a:ext cx="153670" cy="1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0" name="Google Shape;20;p25"/>
          <p:cNvSpPr txBox="1"/>
          <p:nvPr/>
        </p:nvSpPr>
        <p:spPr>
          <a:xfrm>
            <a:off x="269223" y="699314"/>
            <a:ext cx="1966595" cy="3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MECATRÓNICA 4.0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25"/>
          <p:cNvSpPr txBox="1"/>
          <p:nvPr/>
        </p:nvSpPr>
        <p:spPr>
          <a:xfrm>
            <a:off x="6791200" y="192470"/>
            <a:ext cx="2101850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en la Industria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25"/>
          <p:cNvSpPr txBox="1"/>
          <p:nvPr/>
        </p:nvSpPr>
        <p:spPr>
          <a:xfrm>
            <a:off x="6803900" y="619190"/>
            <a:ext cx="2105025" cy="2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y Machine Learning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alejandro.hernandez.matheus@upc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hyperlink" Target="mailto:alejandro.hernandez.matheus@upc.edu" TargetMode="External"/><Relationship Id="rId4" Type="http://schemas.openxmlformats.org/officeDocument/2006/relationships/hyperlink" Target="https://www.linkedin.com/in/alejandro-hernandez-matheus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ealpython.com/tutorials/computer-vision/" TargetMode="External"/><Relationship Id="rId2" Type="http://schemas.openxmlformats.org/officeDocument/2006/relationships/hyperlink" Target="https://www.cs.cornell.edu/courses/cs5670/2022sp/lectures/lectures.html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youtube.com/watch?v=ISxo1fSvBYs&amp;t=181s&amp;ab_channel=PythonIA" TargetMode="External"/><Relationship Id="rId4" Type="http://schemas.openxmlformats.org/officeDocument/2006/relationships/hyperlink" Target="https://www.youtube.com/watch?v=zfiSAzpy9NM&amp;ab_channel=codebasics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hyperlink" Target="https://github.com/marcjene/Mecatronica4.0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/>
          <p:nvPr/>
        </p:nvSpPr>
        <p:spPr>
          <a:xfrm>
            <a:off x="685800" y="4583109"/>
            <a:ext cx="7772400" cy="11749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Sesión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en-US" sz="32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Image Recognition and Reinforcement Learning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Alejandro Hernandez: </a:t>
            </a:r>
            <a:r>
              <a:rPr lang="en-US" sz="20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alejandro.hernandez.matheus@upc.edu</a:t>
            </a:r>
            <a:endParaRPr sz="24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sng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 dirty="0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</a:pPr>
            <a:endParaRPr sz="24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1237268" y="3257229"/>
            <a:ext cx="6858000" cy="80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3200"/>
              <a:buFont typeface="Calibri"/>
              <a:buNone/>
            </a:pPr>
            <a:r>
              <a:rPr lang="en-US" sz="2800" dirty="0"/>
              <a:t>Introducción a Big Data y Machine Learning </a:t>
            </a:r>
            <a:endParaRPr sz="2800" dirty="0"/>
          </a:p>
        </p:txBody>
      </p:sp>
      <p:sp>
        <p:nvSpPr>
          <p:cNvPr id="85" name="Google Shape;85;p1"/>
          <p:cNvSpPr/>
          <p:nvPr/>
        </p:nvSpPr>
        <p:spPr>
          <a:xfrm>
            <a:off x="1143000" y="2274891"/>
            <a:ext cx="7315199" cy="923278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en-US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Tecnologías Aplicadas a la Mecatrónica 4.0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;p4"/>
          <p:cNvSpPr txBox="1"/>
          <p:nvPr/>
        </p:nvSpPr>
        <p:spPr>
          <a:xfrm>
            <a:off x="1085850" y="1226727"/>
            <a:ext cx="6318433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dirty="0" smtClean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07" y="2207749"/>
            <a:ext cx="7214549" cy="3550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8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;p4"/>
          <p:cNvSpPr txBox="1"/>
          <p:nvPr/>
        </p:nvSpPr>
        <p:spPr>
          <a:xfrm>
            <a:off x="1085850" y="1226727"/>
            <a:ext cx="6318433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dirty="0" smtClean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Convolutional Neural Network (CNN) In Deep Learning | by Chetan Yeola |  Python in Plain Englis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82" y="1990182"/>
            <a:ext cx="7348162" cy="4300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7019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552450" y="1828257"/>
            <a:ext cx="7886700" cy="4696368"/>
          </a:xfrm>
        </p:spPr>
        <p:txBody>
          <a:bodyPr>
            <a:normAutofit/>
          </a:bodyPr>
          <a:lstStyle/>
          <a:p>
            <a:r>
              <a:rPr lang="es-ES" dirty="0"/>
              <a:t>Vehículos autónomos: La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</a:t>
            </a:r>
            <a:r>
              <a:rPr lang="es-ES" dirty="0"/>
              <a:t>se utiliza para que los coches autónomos puedan navegar y circular con seguridad por la carretera.</a:t>
            </a:r>
          </a:p>
          <a:p>
            <a:r>
              <a:rPr lang="es-ES" dirty="0" smtClean="0"/>
              <a:t>Imágenes </a:t>
            </a:r>
            <a:r>
              <a:rPr lang="es-ES" dirty="0"/>
              <a:t>médicas: La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</a:t>
            </a:r>
            <a:r>
              <a:rPr lang="es-ES" dirty="0"/>
              <a:t>se utiliza en imágenes médicas para ayudar en el diagnóstico y tratamiento de enfermedades y lesiones.</a:t>
            </a:r>
          </a:p>
          <a:p>
            <a:r>
              <a:rPr lang="es-ES" dirty="0"/>
              <a:t>Robótica: La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</a:t>
            </a:r>
            <a:r>
              <a:rPr lang="es-ES" dirty="0"/>
              <a:t>se utiliza en robótica para permitir a los robots navegar e interactuar con su entorno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3" name="Google Shape;128;p4"/>
          <p:cNvSpPr txBox="1"/>
          <p:nvPr/>
        </p:nvSpPr>
        <p:spPr>
          <a:xfrm>
            <a:off x="1044392" y="1198152"/>
            <a:ext cx="6318433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Ejemplos  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0" name="Picture 2" descr="Computer Vision applications in Self-Driving Cars | by Jeremy Cohen |  Becoming Human: Artificial Intelligence Magaz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08" y="3944752"/>
            <a:ext cx="3873592" cy="257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3D Cardiac MRI Automatic Segmentation by RSIP Vi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9557" y="3707261"/>
            <a:ext cx="2526535" cy="294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46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552450" y="1828257"/>
            <a:ext cx="7886700" cy="4696368"/>
          </a:xfrm>
        </p:spPr>
        <p:txBody>
          <a:bodyPr>
            <a:normAutofit/>
          </a:bodyPr>
          <a:lstStyle/>
          <a:p>
            <a:r>
              <a:rPr lang="es-ES" dirty="0"/>
              <a:t>Realidad aumentada: </a:t>
            </a:r>
            <a:r>
              <a:rPr lang="es-ES" dirty="0" smtClean="0"/>
              <a:t>En los </a:t>
            </a:r>
            <a:r>
              <a:rPr lang="es-ES" dirty="0"/>
              <a:t>sistemas de realidad aumentada para que los usuarios puedan ver e interactuar con contenidos digitales superpuestos en el mundo real.</a:t>
            </a:r>
          </a:p>
          <a:p>
            <a:r>
              <a:rPr lang="es-ES" dirty="0"/>
              <a:t>Inspección industrial: </a:t>
            </a:r>
            <a:r>
              <a:rPr lang="es-ES" dirty="0" smtClean="0"/>
              <a:t>Se </a:t>
            </a:r>
            <a:r>
              <a:rPr lang="es-ES" dirty="0" smtClean="0"/>
              <a:t>utiliza </a:t>
            </a:r>
            <a:r>
              <a:rPr lang="es-ES" dirty="0"/>
              <a:t>en la inspección industrial para automatizar la inspección de productos y garantizar el control de calidad.</a:t>
            </a:r>
          </a:p>
          <a:p>
            <a:r>
              <a:rPr lang="es-ES" dirty="0" smtClean="0"/>
              <a:t>Agricultura</a:t>
            </a:r>
            <a:r>
              <a:rPr lang="es-ES" dirty="0"/>
              <a:t>: </a:t>
            </a:r>
            <a:r>
              <a:rPr lang="es-ES" dirty="0" smtClean="0"/>
              <a:t>Se </a:t>
            </a:r>
            <a:r>
              <a:rPr lang="es-ES" dirty="0"/>
              <a:t>utiliza en la agricultura para automatizar la supervisión y gestión de cultivos, animales y otros aspectos de la agricultura.</a:t>
            </a:r>
            <a:endParaRPr lang="en-US" dirty="0"/>
          </a:p>
        </p:txBody>
      </p:sp>
      <p:sp>
        <p:nvSpPr>
          <p:cNvPr id="3" name="Google Shape;128;p4"/>
          <p:cNvSpPr txBox="1"/>
          <p:nvPr/>
        </p:nvSpPr>
        <p:spPr>
          <a:xfrm>
            <a:off x="1044392" y="1198152"/>
            <a:ext cx="6318433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Ejemplos  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b="28716"/>
          <a:stretch/>
        </p:blipFill>
        <p:spPr>
          <a:xfrm>
            <a:off x="2997036" y="4420582"/>
            <a:ext cx="2806407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71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06364" y="1284367"/>
            <a:ext cx="570706" cy="570706"/>
          </a:xfrm>
          <a:prstGeom prst="ellipse">
            <a:avLst/>
          </a:prstGeom>
          <a:solidFill>
            <a:srgbClr val="B7CCE4"/>
          </a:solidFill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062" y="1394183"/>
            <a:ext cx="346458" cy="346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 rot="10800000" flipH="1">
            <a:off x="-37" y="1569720"/>
            <a:ext cx="406401" cy="3437"/>
          </a:xfrm>
          <a:prstGeom prst="straightConnector1">
            <a:avLst/>
          </a:prstGeom>
          <a:noFill/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4"/>
          <p:cNvSpPr txBox="1"/>
          <p:nvPr/>
        </p:nvSpPr>
        <p:spPr>
          <a:xfrm>
            <a:off x="1211485" y="1185684"/>
            <a:ext cx="4584605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Ejemplo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práctico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6844146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Fashion MNIST sprit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987" y="1855073"/>
            <a:ext cx="4810163" cy="46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044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06364" y="1284367"/>
            <a:ext cx="570706" cy="570706"/>
          </a:xfrm>
          <a:prstGeom prst="ellipse">
            <a:avLst/>
          </a:prstGeom>
          <a:solidFill>
            <a:srgbClr val="B7CCE4"/>
          </a:solidFill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062" y="1394183"/>
            <a:ext cx="346458" cy="346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 rot="10800000" flipH="1">
            <a:off x="-37" y="1569720"/>
            <a:ext cx="406401" cy="3437"/>
          </a:xfrm>
          <a:prstGeom prst="straightConnector1">
            <a:avLst/>
          </a:prstGeom>
          <a:noFill/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4"/>
          <p:cNvSpPr txBox="1"/>
          <p:nvPr/>
        </p:nvSpPr>
        <p:spPr>
          <a:xfrm>
            <a:off x="1240060" y="1242404"/>
            <a:ext cx="4584605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Reinforcement Learning 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6844146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Marcador de texto 1"/>
          <p:cNvSpPr>
            <a:spLocks noGrp="1"/>
          </p:cNvSpPr>
          <p:nvPr>
            <p:ph type="body" idx="1"/>
          </p:nvPr>
        </p:nvSpPr>
        <p:spPr>
          <a:xfrm>
            <a:off x="512062" y="2115675"/>
            <a:ext cx="7886700" cy="4118838"/>
          </a:xfrm>
        </p:spPr>
        <p:txBody>
          <a:bodyPr>
            <a:normAutofit/>
          </a:bodyPr>
          <a:lstStyle/>
          <a:p>
            <a:pPr algn="just"/>
            <a:r>
              <a:rPr lang="es-ES" sz="1600" dirty="0"/>
              <a:t>El aprendizaje por refuerzo es un tipo de aprendizaje automático que implica el uso de algoritmos para que un agente aprenda a interactuar con su entorno con el fin de maximizar una recompensa. Se inspira en la forma en que los animales aprenden de su entorno y sus experiencias, y suele utilizarse para entrenar a agentes a tomar decisiones o emprender acciones en entornos complejos y dinámicos</a:t>
            </a:r>
            <a:r>
              <a:rPr lang="es-ES" sz="1600" dirty="0" smtClean="0"/>
              <a:t>.</a:t>
            </a:r>
            <a:endParaRPr lang="es-ES" sz="1600" dirty="0"/>
          </a:p>
          <a:p>
            <a:pPr algn="just"/>
            <a:r>
              <a:rPr lang="es-ES" sz="1600" dirty="0"/>
              <a:t>En el aprendizaje por refuerzo, un agente recibe información en forma de recompensas o castigos en función de sus acciones. El objetivo del agente es aprender una política que maximice la recompensa acumulada a lo largo del tiempo. En este proceso, el agente realiza acciones, recibe retroalimentación en forma de recompensas o castigos y actualiza su modelo interno del entorno basándose en esta retroalimentación.</a:t>
            </a:r>
          </a:p>
        </p:txBody>
      </p:sp>
      <p:pic>
        <p:nvPicPr>
          <p:cNvPr id="6146" name="Picture 2" descr="≡ Reinforcement Learning • Reinforcement Learning Applicatio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7338" y="4822937"/>
            <a:ext cx="4624989" cy="189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521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;p4"/>
          <p:cNvSpPr txBox="1"/>
          <p:nvPr/>
        </p:nvSpPr>
        <p:spPr>
          <a:xfrm>
            <a:off x="1240060" y="1242404"/>
            <a:ext cx="4584605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Reinforcement Learning 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2" name="Picture 2" descr="Reinforcement Learning 101. Learn the essentials of Reinforcement… | by  Shweta Bhatt | Towards Data Scie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1" y="2548784"/>
            <a:ext cx="7497462" cy="28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74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Q-learning: Q-learning is a value-based reinforcement learning algorithm that involves the use of a Q-table to store the expected reward for each state-action pair. The Q-learning algorithm updates the Q-table using the Q-learning update rule, which compares the expected reward to the observed reward and adjusts the Q-value accordingly.</a:t>
            </a:r>
          </a:p>
          <a:p>
            <a:r>
              <a:rPr lang="en-US" dirty="0"/>
              <a:t>SARSA: SARSA (State-Action-Reward-State-Action) is a variant of Q-learning that involves updating the Q-table based on the reward received and the Q-value of the next state-action pair, rather than the maximum Q-value of the next state.</a:t>
            </a:r>
          </a:p>
          <a:p>
            <a:r>
              <a:rPr lang="en-US" dirty="0"/>
              <a:t>Policy gradient: Policy gradient algorithms involve the optimization of a policy function that maps states to actions, using gradient descent to update the policy based on the reward received.</a:t>
            </a:r>
          </a:p>
          <a:p>
            <a:r>
              <a:rPr lang="en-US" dirty="0"/>
              <a:t>Actor-critic: Actor-critic algorithms involve the use of two separate models: an actor model that determines the actions to take, and a critic model that evaluates the actions taken and provides feedback to the actor.</a:t>
            </a:r>
          </a:p>
          <a:p>
            <a:r>
              <a:rPr lang="en-US" dirty="0"/>
              <a:t>Monte Carlo methods: Monte Carlo methods involve the use of simulations to estimate the expected reward for a given state-action pair.</a:t>
            </a:r>
          </a:p>
          <a:p>
            <a:r>
              <a:rPr lang="en-US" dirty="0"/>
              <a:t>temporal difference (TD) learning: TD learning algorithms involve the use of the difference between the expected reward and the observed reward (the temporal difference) to update the value function.</a:t>
            </a:r>
          </a:p>
          <a:p>
            <a:endParaRPr lang="en-US" dirty="0"/>
          </a:p>
        </p:txBody>
      </p:sp>
      <p:sp>
        <p:nvSpPr>
          <p:cNvPr id="3" name="Google Shape;128;p4"/>
          <p:cNvSpPr txBox="1"/>
          <p:nvPr/>
        </p:nvSpPr>
        <p:spPr>
          <a:xfrm>
            <a:off x="628650" y="1309079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Reinforcement Learning main algorithms 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57776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514350" y="2063009"/>
            <a:ext cx="7886700" cy="4118838"/>
          </a:xfrm>
        </p:spPr>
        <p:txBody>
          <a:bodyPr/>
          <a:lstStyle/>
          <a:p>
            <a:r>
              <a:rPr lang="es-ES" dirty="0"/>
              <a:t>El aprendizaje por refuerzo tiene una amplia gama de aplicaciones, como la robótica, el procesamiento del lenguaje natural y los juegos. Algunos ejemplos de aprendizaje por refuerzo </a:t>
            </a:r>
            <a:r>
              <a:rPr lang="es-ES" dirty="0" smtClean="0"/>
              <a:t>son:</a:t>
            </a:r>
          </a:p>
          <a:p>
            <a:pPr lvl="1"/>
            <a:r>
              <a:rPr lang="es-ES" dirty="0" smtClean="0"/>
              <a:t>Entrenar </a:t>
            </a:r>
            <a:r>
              <a:rPr lang="es-ES" dirty="0"/>
              <a:t>a un robot para que recorra un laberinto aprendiendo a evitar obstáculos y avanzar hacia un </a:t>
            </a:r>
            <a:r>
              <a:rPr lang="es-ES" dirty="0" smtClean="0"/>
              <a:t>objetivo.</a:t>
            </a:r>
          </a:p>
          <a:p>
            <a:pPr lvl="1"/>
            <a:r>
              <a:rPr lang="es-ES" dirty="0" smtClean="0"/>
              <a:t>Entrenar </a:t>
            </a:r>
            <a:r>
              <a:rPr lang="es-ES" dirty="0"/>
              <a:t>a un agente virtual para que juegue a un videojuego aprendiendo a tomar decisiones que le lleven al éxito en el </a:t>
            </a:r>
            <a:r>
              <a:rPr lang="es-ES" dirty="0" smtClean="0"/>
              <a:t>juego.</a:t>
            </a:r>
          </a:p>
          <a:p>
            <a:pPr lvl="1"/>
            <a:r>
              <a:rPr lang="es-ES" dirty="0" smtClean="0"/>
              <a:t>Entrenar </a:t>
            </a:r>
            <a:r>
              <a:rPr lang="es-ES" dirty="0"/>
              <a:t>un modelo de aprendizaje automático para que comprenda y genere lenguaje humano aprendiendo a maximizar la recompensa por generar texto coherente y significativo.</a:t>
            </a:r>
            <a:endParaRPr lang="en-US" dirty="0"/>
          </a:p>
        </p:txBody>
      </p:sp>
      <p:sp>
        <p:nvSpPr>
          <p:cNvPr id="3" name="Google Shape;128;p4"/>
          <p:cNvSpPr txBox="1"/>
          <p:nvPr/>
        </p:nvSpPr>
        <p:spPr>
          <a:xfrm>
            <a:off x="628650" y="1299554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Reinforcement Learning applications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70" name="Picture 2" descr="AlphaGo — a Documentary About Artificial Intelligence | by Sandy Chiu |  DataDrivenInvesto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3" t="17268" r="12479"/>
          <a:stretch/>
        </p:blipFill>
        <p:spPr bwMode="auto">
          <a:xfrm>
            <a:off x="5524500" y="4824055"/>
            <a:ext cx="3114675" cy="1868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034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;p4"/>
          <p:cNvSpPr txBox="1"/>
          <p:nvPr/>
        </p:nvSpPr>
        <p:spPr>
          <a:xfrm>
            <a:off x="628649" y="1280175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Reinforcement learning vs 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supervisado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275854"/>
              </p:ext>
            </p:extLst>
          </p:nvPr>
        </p:nvGraphicFramePr>
        <p:xfrm>
          <a:off x="628649" y="2072534"/>
          <a:ext cx="8029575" cy="43965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968604">
                  <a:extLst>
                    <a:ext uri="{9D8B030D-6E8A-4147-A177-3AD203B41FA5}">
                      <a16:colId xmlns:a16="http://schemas.microsoft.com/office/drawing/2014/main" val="964750674"/>
                    </a:ext>
                  </a:extLst>
                </a:gridCol>
                <a:gridCol w="2727222">
                  <a:extLst>
                    <a:ext uri="{9D8B030D-6E8A-4147-A177-3AD203B41FA5}">
                      <a16:colId xmlns:a16="http://schemas.microsoft.com/office/drawing/2014/main" val="1685349351"/>
                    </a:ext>
                  </a:extLst>
                </a:gridCol>
                <a:gridCol w="3333749">
                  <a:extLst>
                    <a:ext uri="{9D8B030D-6E8A-4147-A177-3AD203B41FA5}">
                      <a16:colId xmlns:a16="http://schemas.microsoft.com/office/drawing/2014/main" val="3463354384"/>
                    </a:ext>
                  </a:extLst>
                </a:gridCol>
              </a:tblGrid>
              <a:tr h="201487"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u="none" strike="noStrike" dirty="0">
                          <a:effectLst/>
                        </a:rPr>
                        <a:t>Característica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u="none" strike="noStrike" dirty="0">
                          <a:effectLst/>
                        </a:rPr>
                        <a:t>Aprendizaje </a:t>
                      </a:r>
                      <a:r>
                        <a:rPr lang="es-ES" sz="1400" b="1" u="none" strike="noStrike" dirty="0" smtClean="0">
                          <a:effectLst/>
                        </a:rPr>
                        <a:t>supervisado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400" b="1" u="none" strike="noStrike" dirty="0" err="1">
                          <a:effectLst/>
                        </a:rPr>
                        <a:t>Reinforcement</a:t>
                      </a:r>
                      <a:r>
                        <a:rPr lang="es-ES" sz="1400" b="1" u="none" strike="noStrike" dirty="0">
                          <a:effectLst/>
                        </a:rPr>
                        <a:t> </a:t>
                      </a:r>
                      <a:r>
                        <a:rPr lang="es-ES" sz="1400" b="1" u="none" strike="noStrike" dirty="0" err="1">
                          <a:effectLst/>
                        </a:rPr>
                        <a:t>Learning</a:t>
                      </a:r>
                      <a:endParaRPr lang="es-ES" sz="14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374412"/>
                  </a:ext>
                </a:extLst>
              </a:tr>
              <a:tr h="74395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Objetivo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aprender una función que asigne entradas a salidas basándose en ejemplos etiquetados.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aprender una política que maximice la recompensa acumulada a lo largo del tiempo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0631584"/>
                  </a:ext>
                </a:extLst>
              </a:tr>
              <a:tr h="743954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Retroalimentación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el modelo recibe retroalimentación en forma de ejemplos etiquetados y sus salidas correctas.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el agente recibe retroalimentación en forma de recompensas o castigos basados en sus acciones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780785"/>
                  </a:ext>
                </a:extLst>
              </a:tr>
              <a:tr h="557965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>
                          <a:effectLst/>
                        </a:rPr>
                        <a:t>Datos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los datos suelen proporcionarse en forma de ejemplos etiquetados.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el agente puede interactuar con su entorno y recopilar datos mediante ensayo y error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63481514"/>
                  </a:ext>
                </a:extLst>
              </a:tr>
              <a:tr h="929942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>
                          <a:effectLst/>
                        </a:rPr>
                        <a:t>Etiquetas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los datos deben etiquetarse con la salida correcta para cada entrada.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los datos no están necesariamente etiquetados, ya que el agente aprende por ensayo y error y recibe retroalimentación en forma de recompensas o castigos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2035199"/>
                  </a:ext>
                </a:extLst>
              </a:tr>
              <a:tr h="1115930"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>
                          <a:effectLst/>
                        </a:rPr>
                        <a:t>Aplicaciones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>
                          <a:effectLst/>
                        </a:rPr>
                        <a:t>más habitual en aplicaciones en las que la correspondencia entre entradas y salidas está bien definida y se dispone de una gran cantidad de datos etiquetados.</a:t>
                      </a:r>
                      <a:endParaRPr lang="es-E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s-ES" sz="1200" u="none" strike="noStrike" dirty="0">
                          <a:effectLst/>
                        </a:rPr>
                        <a:t>se utiliza a menudo en entornos complejos y dinámicos, como la robótica y los sistemas autónomos</a:t>
                      </a:r>
                      <a:endParaRPr lang="es-E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012570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995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/>
        </p:nvSpPr>
        <p:spPr>
          <a:xfrm>
            <a:off x="269223" y="699314"/>
            <a:ext cx="1966500" cy="3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MECATRÓNICA 4.0</a:t>
            </a:r>
            <a:endParaRPr sz="20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7"/>
          <p:cNvSpPr txBox="1"/>
          <p:nvPr/>
        </p:nvSpPr>
        <p:spPr>
          <a:xfrm>
            <a:off x="6791200" y="192470"/>
            <a:ext cx="21018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127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Digitalización en la Industria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7"/>
          <p:cNvSpPr txBox="1"/>
          <p:nvPr/>
        </p:nvSpPr>
        <p:spPr>
          <a:xfrm>
            <a:off x="6803900" y="619190"/>
            <a:ext cx="2105100" cy="2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 Data y Machine Learning</a:t>
            </a:r>
            <a:endParaRPr sz="1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5595" y="2688821"/>
            <a:ext cx="545456" cy="545456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7"/>
          <p:cNvSpPr txBox="1"/>
          <p:nvPr/>
        </p:nvSpPr>
        <p:spPr>
          <a:xfrm>
            <a:off x="796640" y="1156867"/>
            <a:ext cx="7917900" cy="47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2700" rIns="0" bIns="0" anchor="t" anchorCtr="0">
            <a:spAutoFit/>
          </a:bodyPr>
          <a:lstStyle/>
          <a:p>
            <a:pPr marL="0" marR="366395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sz="4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Información Personal</a:t>
            </a:r>
            <a:endParaRPr sz="4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1310" marR="0" lvl="0" indent="-309243" algn="l" rtl="0">
              <a:lnSpc>
                <a:spcPct val="100000"/>
              </a:lnSpc>
              <a:spcBef>
                <a:spcPts val="295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Nombre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Alejandro Hernández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Matheus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859788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sng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https://www.linkedin.com/in/alejandro-hernandez-matheus/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1310" marR="0" lvl="0" indent="-309243" algn="l" rtl="0">
              <a:lnSpc>
                <a:spcPct val="100000"/>
              </a:lnSpc>
              <a:spcBef>
                <a:spcPts val="41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Centro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CITCEA-UPC (ETSEIB)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1310" marR="0" lvl="0" indent="-309243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en-US" sz="2000" b="0" i="0" u="none" strike="noStrike" cap="none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sng" strike="noStrike" cap="none" dirty="0">
                <a:solidFill>
                  <a:srgbClr val="0563C1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alejandro.hernandez.matheus@upc.edu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1310" marR="0" lvl="0" indent="-309243" algn="l" rtl="0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Oficina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23.08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Edificio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G, ETSEIB –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Departamento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Ingeniería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Eléctrica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21310" marR="5080" lvl="0" indent="-309243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Campos de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investigación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Congestiones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los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potencia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comunidades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energéticas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locales,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optimización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demanda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flexibilidad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Aplicaciones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machine learning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redes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eléctricas</a:t>
            </a:r>
            <a:r>
              <a:rPr lang="en-US" sz="20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2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7"/>
          <p:cNvGrpSpPr/>
          <p:nvPr/>
        </p:nvGrpSpPr>
        <p:grpSpPr>
          <a:xfrm>
            <a:off x="7249737" y="1308037"/>
            <a:ext cx="1133475" cy="1026160"/>
            <a:chOff x="7249737" y="1308037"/>
            <a:chExt cx="1133475" cy="1026160"/>
          </a:xfrm>
        </p:grpSpPr>
        <p:pic>
          <p:nvPicPr>
            <p:cNvPr id="96" name="Google Shape;96;p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254499" y="1312800"/>
              <a:ext cx="1123500" cy="10160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" name="Google Shape;97;p7"/>
            <p:cNvSpPr/>
            <p:nvPr/>
          </p:nvSpPr>
          <p:spPr>
            <a:xfrm>
              <a:off x="7249737" y="1308037"/>
              <a:ext cx="1133475" cy="1026160"/>
            </a:xfrm>
            <a:custGeom>
              <a:avLst/>
              <a:gdLst/>
              <a:ahLst/>
              <a:cxnLst/>
              <a:rect l="l" t="t" r="r" b="b"/>
              <a:pathLst>
                <a:path w="1133475" h="1026160" extrusionOk="0">
                  <a:moveTo>
                    <a:pt x="0" y="512812"/>
                  </a:moveTo>
                  <a:lnTo>
                    <a:pt x="2315" y="466136"/>
                  </a:lnTo>
                  <a:lnTo>
                    <a:pt x="9127" y="420633"/>
                  </a:lnTo>
                  <a:lnTo>
                    <a:pt x="20236" y="376486"/>
                  </a:lnTo>
                  <a:lnTo>
                    <a:pt x="35442" y="333875"/>
                  </a:lnTo>
                  <a:lnTo>
                    <a:pt x="54545" y="292981"/>
                  </a:lnTo>
                  <a:lnTo>
                    <a:pt x="77345" y="253986"/>
                  </a:lnTo>
                  <a:lnTo>
                    <a:pt x="103642" y="217069"/>
                  </a:lnTo>
                  <a:lnTo>
                    <a:pt x="133236" y="182413"/>
                  </a:lnTo>
                  <a:lnTo>
                    <a:pt x="165927" y="150199"/>
                  </a:lnTo>
                  <a:lnTo>
                    <a:pt x="201515" y="120607"/>
                  </a:lnTo>
                  <a:lnTo>
                    <a:pt x="239800" y="93818"/>
                  </a:lnTo>
                  <a:lnTo>
                    <a:pt x="280582" y="70013"/>
                  </a:lnTo>
                  <a:lnTo>
                    <a:pt x="323661" y="49375"/>
                  </a:lnTo>
                  <a:lnTo>
                    <a:pt x="368837" y="32082"/>
                  </a:lnTo>
                  <a:lnTo>
                    <a:pt x="415910" y="18318"/>
                  </a:lnTo>
                  <a:lnTo>
                    <a:pt x="464681" y="8262"/>
                  </a:lnTo>
                  <a:lnTo>
                    <a:pt x="514948" y="2095"/>
                  </a:lnTo>
                  <a:lnTo>
                    <a:pt x="566512" y="0"/>
                  </a:lnTo>
                  <a:lnTo>
                    <a:pt x="618076" y="2095"/>
                  </a:lnTo>
                  <a:lnTo>
                    <a:pt x="668343" y="8262"/>
                  </a:lnTo>
                  <a:lnTo>
                    <a:pt x="717114" y="18318"/>
                  </a:lnTo>
                  <a:lnTo>
                    <a:pt x="764187" y="32082"/>
                  </a:lnTo>
                  <a:lnTo>
                    <a:pt x="809363" y="49375"/>
                  </a:lnTo>
                  <a:lnTo>
                    <a:pt x="852442" y="70013"/>
                  </a:lnTo>
                  <a:lnTo>
                    <a:pt x="893224" y="93818"/>
                  </a:lnTo>
                  <a:lnTo>
                    <a:pt x="931509" y="120607"/>
                  </a:lnTo>
                  <a:lnTo>
                    <a:pt x="967097" y="150199"/>
                  </a:lnTo>
                  <a:lnTo>
                    <a:pt x="999788" y="182413"/>
                  </a:lnTo>
                  <a:lnTo>
                    <a:pt x="1029382" y="217069"/>
                  </a:lnTo>
                  <a:lnTo>
                    <a:pt x="1055679" y="253986"/>
                  </a:lnTo>
                  <a:lnTo>
                    <a:pt x="1078479" y="292981"/>
                  </a:lnTo>
                  <a:lnTo>
                    <a:pt x="1097582" y="333875"/>
                  </a:lnTo>
                  <a:lnTo>
                    <a:pt x="1112788" y="376486"/>
                  </a:lnTo>
                  <a:lnTo>
                    <a:pt x="1123897" y="420633"/>
                  </a:lnTo>
                  <a:lnTo>
                    <a:pt x="1130709" y="466136"/>
                  </a:lnTo>
                  <a:lnTo>
                    <a:pt x="1133024" y="512812"/>
                  </a:lnTo>
                  <a:lnTo>
                    <a:pt x="1130709" y="559488"/>
                  </a:lnTo>
                  <a:lnTo>
                    <a:pt x="1123897" y="604991"/>
                  </a:lnTo>
                  <a:lnTo>
                    <a:pt x="1112788" y="649138"/>
                  </a:lnTo>
                  <a:lnTo>
                    <a:pt x="1097582" y="691749"/>
                  </a:lnTo>
                  <a:lnTo>
                    <a:pt x="1078479" y="732643"/>
                  </a:lnTo>
                  <a:lnTo>
                    <a:pt x="1055679" y="771638"/>
                  </a:lnTo>
                  <a:lnTo>
                    <a:pt x="1029382" y="808555"/>
                  </a:lnTo>
                  <a:lnTo>
                    <a:pt x="999788" y="843211"/>
                  </a:lnTo>
                  <a:lnTo>
                    <a:pt x="967097" y="875425"/>
                  </a:lnTo>
                  <a:lnTo>
                    <a:pt x="931509" y="905017"/>
                  </a:lnTo>
                  <a:lnTo>
                    <a:pt x="893224" y="931806"/>
                  </a:lnTo>
                  <a:lnTo>
                    <a:pt x="852442" y="955611"/>
                  </a:lnTo>
                  <a:lnTo>
                    <a:pt x="809363" y="976249"/>
                  </a:lnTo>
                  <a:lnTo>
                    <a:pt x="764187" y="993542"/>
                  </a:lnTo>
                  <a:lnTo>
                    <a:pt x="717114" y="1007306"/>
                  </a:lnTo>
                  <a:lnTo>
                    <a:pt x="668343" y="1017362"/>
                  </a:lnTo>
                  <a:lnTo>
                    <a:pt x="618076" y="1023529"/>
                  </a:lnTo>
                  <a:lnTo>
                    <a:pt x="566512" y="1025624"/>
                  </a:lnTo>
                  <a:lnTo>
                    <a:pt x="514948" y="1023529"/>
                  </a:lnTo>
                  <a:lnTo>
                    <a:pt x="464681" y="1017362"/>
                  </a:lnTo>
                  <a:lnTo>
                    <a:pt x="415910" y="1007306"/>
                  </a:lnTo>
                  <a:lnTo>
                    <a:pt x="368837" y="993542"/>
                  </a:lnTo>
                  <a:lnTo>
                    <a:pt x="323661" y="976249"/>
                  </a:lnTo>
                  <a:lnTo>
                    <a:pt x="280582" y="955611"/>
                  </a:lnTo>
                  <a:lnTo>
                    <a:pt x="239800" y="931806"/>
                  </a:lnTo>
                  <a:lnTo>
                    <a:pt x="201515" y="905017"/>
                  </a:lnTo>
                  <a:lnTo>
                    <a:pt x="165927" y="875425"/>
                  </a:lnTo>
                  <a:lnTo>
                    <a:pt x="133236" y="843211"/>
                  </a:lnTo>
                  <a:lnTo>
                    <a:pt x="103642" y="808555"/>
                  </a:lnTo>
                  <a:lnTo>
                    <a:pt x="77345" y="771638"/>
                  </a:lnTo>
                  <a:lnTo>
                    <a:pt x="54545" y="732643"/>
                  </a:lnTo>
                  <a:lnTo>
                    <a:pt x="35442" y="691749"/>
                  </a:lnTo>
                  <a:lnTo>
                    <a:pt x="20236" y="649138"/>
                  </a:lnTo>
                  <a:lnTo>
                    <a:pt x="9127" y="604991"/>
                  </a:lnTo>
                  <a:lnTo>
                    <a:pt x="2315" y="559488"/>
                  </a:lnTo>
                  <a:lnTo>
                    <a:pt x="0" y="512812"/>
                  </a:lnTo>
                  <a:close/>
                </a:path>
              </a:pathLst>
            </a:custGeom>
            <a:noFill/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8314283" y="6466781"/>
            <a:ext cx="153600" cy="1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38100" lvl="0" indent="0" algn="l" rtl="0">
              <a:lnSpc>
                <a:spcPct val="103333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514350" y="2063009"/>
            <a:ext cx="7886700" cy="4118838"/>
          </a:xfrm>
        </p:spPr>
        <p:txBody>
          <a:bodyPr/>
          <a:lstStyle/>
          <a:p>
            <a:r>
              <a:rPr lang="en-US" dirty="0" err="1" smtClean="0"/>
              <a:t>Curso</a:t>
            </a:r>
            <a:r>
              <a:rPr lang="en-US" dirty="0" smtClean="0"/>
              <a:t> computer vision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www.cs.cornell.edu/courses/cs5670/2022sp/lectures/lectures.html</a:t>
            </a:r>
            <a:endParaRPr lang="en-US" dirty="0" smtClean="0"/>
          </a:p>
          <a:p>
            <a:r>
              <a:rPr lang="en-US" dirty="0" err="1" smtClean="0"/>
              <a:t>Ejemplos</a:t>
            </a:r>
            <a:r>
              <a:rPr lang="en-US" dirty="0" smtClean="0"/>
              <a:t> computer vision </a:t>
            </a:r>
          </a:p>
          <a:p>
            <a:pPr marL="114300" indent="0">
              <a:buNone/>
            </a:pP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://realpython.com/tutorials/computer-vision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Convolucionales</a:t>
            </a:r>
            <a:r>
              <a:rPr lang="en-US" dirty="0" smtClean="0"/>
              <a:t> </a:t>
            </a:r>
          </a:p>
          <a:p>
            <a:pPr marL="114300" indent="0">
              <a:buNone/>
            </a:pPr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</a:t>
            </a:r>
            <a:r>
              <a:rPr lang="en-US" dirty="0" smtClean="0">
                <a:hlinkClick r:id="rId4"/>
              </a:rPr>
              <a:t>www.youtube.com/watch?v=zfiSAzpy9NM&amp;ab_channel=codebasics</a:t>
            </a:r>
            <a:endParaRPr lang="en-US" dirty="0" smtClean="0"/>
          </a:p>
          <a:p>
            <a:r>
              <a:rPr lang="en-US" dirty="0" err="1" smtClean="0"/>
              <a:t>Aprendizaj</a:t>
            </a:r>
            <a:r>
              <a:rPr lang="en-US" dirty="0" err="1" smtClean="0"/>
              <a:t>e</a:t>
            </a:r>
            <a:r>
              <a:rPr lang="en-US" dirty="0" smtClean="0"/>
              <a:t> </a:t>
            </a:r>
            <a:r>
              <a:rPr lang="en-US" dirty="0" err="1" smtClean="0"/>
              <a:t>Reforzado</a:t>
            </a:r>
            <a:r>
              <a:rPr lang="en-US" dirty="0" smtClean="0"/>
              <a:t> </a:t>
            </a:r>
          </a:p>
          <a:p>
            <a:pPr marL="114300" indent="0">
              <a:buNone/>
            </a:pPr>
            <a:r>
              <a:rPr lang="en-US" dirty="0">
                <a:hlinkClick r:id="rId5"/>
              </a:rPr>
              <a:t>https://</a:t>
            </a:r>
            <a:r>
              <a:rPr lang="en-US" dirty="0" smtClean="0">
                <a:hlinkClick r:id="rId5"/>
              </a:rPr>
              <a:t>www.youtube.com/watch?v=ISxo1fSvBYs&amp;t=181s&amp;ab_channel=PythonIA</a:t>
            </a:r>
            <a:endParaRPr lang="en-US" dirty="0" smtClean="0"/>
          </a:p>
          <a:p>
            <a:r>
              <a:rPr lang="en-US" dirty="0" err="1" smtClean="0"/>
              <a:t>Ejercicio</a:t>
            </a:r>
            <a:r>
              <a:rPr lang="en-US" dirty="0" smtClean="0"/>
              <a:t> </a:t>
            </a:r>
            <a:r>
              <a:rPr lang="en-US" dirty="0" err="1" smtClean="0"/>
              <a:t>Reinfocerment</a:t>
            </a:r>
            <a:r>
              <a:rPr lang="en-US" dirty="0" smtClean="0"/>
              <a:t> Learning</a:t>
            </a:r>
          </a:p>
          <a:p>
            <a:pPr marL="114300" indent="0">
              <a:buNone/>
            </a:pPr>
            <a:r>
              <a:rPr lang="en-US" dirty="0"/>
              <a:t>https://medium.com/@siddharthkale/solving-cartpole-v1-4be909b7c2c6</a:t>
            </a:r>
            <a:endParaRPr lang="en-US" dirty="0"/>
          </a:p>
        </p:txBody>
      </p:sp>
      <p:sp>
        <p:nvSpPr>
          <p:cNvPr id="3" name="Google Shape;128;p4"/>
          <p:cNvSpPr txBox="1"/>
          <p:nvPr/>
        </p:nvSpPr>
        <p:spPr>
          <a:xfrm>
            <a:off x="628650" y="1299554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Reinforcement Learning applications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64686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 descr="What is Git and GitHub? And how to use GitHub? - DEV Commun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5306" y="4038488"/>
            <a:ext cx="3613355" cy="2032512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3"/>
          <p:cNvSpPr txBox="1">
            <a:spLocks noGrp="1"/>
          </p:cNvSpPr>
          <p:nvPr>
            <p:ph type="sldNum" idx="4294967295"/>
          </p:nvPr>
        </p:nvSpPr>
        <p:spPr>
          <a:xfrm>
            <a:off x="7086600" y="6356350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1375682" y="3291473"/>
            <a:ext cx="6439583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sng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https://github.com/marcjene/Mecatronica4.0</a:t>
            </a:r>
            <a:endParaRPr sz="2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23"/>
          <p:cNvSpPr/>
          <p:nvPr/>
        </p:nvSpPr>
        <p:spPr>
          <a:xfrm>
            <a:off x="406364" y="1284367"/>
            <a:ext cx="570706" cy="570706"/>
          </a:xfrm>
          <a:prstGeom prst="ellipse">
            <a:avLst/>
          </a:prstGeom>
          <a:solidFill>
            <a:srgbClr val="B7CCE4"/>
          </a:solidFill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2062" y="1394183"/>
            <a:ext cx="346458" cy="346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3"/>
          <p:cNvCxnSpPr/>
          <p:nvPr/>
        </p:nvCxnSpPr>
        <p:spPr>
          <a:xfrm rot="10800000" flipH="1">
            <a:off x="-37" y="1569720"/>
            <a:ext cx="406401" cy="3437"/>
          </a:xfrm>
          <a:prstGeom prst="straightConnector1">
            <a:avLst/>
          </a:prstGeom>
          <a:noFill/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" name="Google Shape;163;p23"/>
          <p:cNvSpPr txBox="1"/>
          <p:nvPr/>
        </p:nvSpPr>
        <p:spPr>
          <a:xfrm>
            <a:off x="1044392" y="1198152"/>
            <a:ext cx="7886700" cy="1092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Repositorio de GitHub del Módulo Big Data y Machine Learning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"/>
          <p:cNvSpPr txBox="1">
            <a:spLocks noGrp="1"/>
          </p:cNvSpPr>
          <p:nvPr>
            <p:ph type="sldNum" idx="12"/>
          </p:nvPr>
        </p:nvSpPr>
        <p:spPr>
          <a:xfrm>
            <a:off x="6457950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77" name="Google Shape;177;p12"/>
          <p:cNvGraphicFramePr/>
          <p:nvPr>
            <p:extLst/>
          </p:nvPr>
        </p:nvGraphicFramePr>
        <p:xfrm>
          <a:off x="667706" y="1676436"/>
          <a:ext cx="7920025" cy="476251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93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7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097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465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Lunes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Martes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Miércoles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800" b="1" i="0" u="none" strike="noStrike" cap="non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Jueves</a:t>
                      </a:r>
                      <a:endParaRPr sz="18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4773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28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29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30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62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406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13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i="0" u="none" strike="noStrike" cap="non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15</a:t>
                      </a:r>
                      <a:endParaRPr sz="1100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559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19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20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21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22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22">
                <a:tc gridSpan="4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VACACIONES</a:t>
                      </a:r>
                      <a:endParaRPr sz="16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BE4D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75636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</a:t>
                      </a:r>
                      <a:endParaRPr sz="1400" b="1" u="none" strike="noStrike" cap="none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1400" b="1" u="none" strike="noStrike" cap="none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</a:t>
                      </a:r>
                      <a:endParaRPr sz="1400" b="1" u="none" strike="noStrike" cap="none" dirty="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78" name="Google Shape;178;p12"/>
          <p:cNvSpPr txBox="1">
            <a:spLocks noGrp="1"/>
          </p:cNvSpPr>
          <p:nvPr>
            <p:ph type="title"/>
          </p:nvPr>
        </p:nvSpPr>
        <p:spPr>
          <a:xfrm>
            <a:off x="885825" y="1122903"/>
            <a:ext cx="7886700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</a:pPr>
            <a:r>
              <a:rPr lang="en-US" sz="2800">
                <a:latin typeface="Calibri"/>
                <a:ea typeface="Calibri"/>
                <a:cs typeface="Calibri"/>
                <a:sym typeface="Calibri"/>
              </a:rPr>
              <a:t>Calendario</a:t>
            </a:r>
            <a:r>
              <a:rPr lang="en-US" sz="2800"/>
              <a:t> </a:t>
            </a:r>
            <a:endParaRPr sz="2800"/>
          </a:p>
        </p:txBody>
      </p:sp>
      <p:sp>
        <p:nvSpPr>
          <p:cNvPr id="179" name="Google Shape;179;p12"/>
          <p:cNvSpPr txBox="1"/>
          <p:nvPr/>
        </p:nvSpPr>
        <p:spPr>
          <a:xfrm>
            <a:off x="1804481" y="2544259"/>
            <a:ext cx="2627841" cy="584775"/>
          </a:xfrm>
          <a:prstGeom prst="rect">
            <a:avLst/>
          </a:prstGeom>
          <a:noFill/>
          <a:ln w="38100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S1 – Introducción a Big Data y Machine Learning  </a:t>
            </a:r>
            <a:endParaRPr dirty="0"/>
          </a:p>
        </p:txBody>
      </p:sp>
      <p:sp>
        <p:nvSpPr>
          <p:cNvPr id="180" name="Google Shape;180;p12"/>
          <p:cNvSpPr txBox="1"/>
          <p:nvPr/>
        </p:nvSpPr>
        <p:spPr>
          <a:xfrm>
            <a:off x="5871380" y="2603639"/>
            <a:ext cx="2627841" cy="5410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S2 – Introducción a Python</a:t>
            </a:r>
            <a:endParaRPr sz="16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2"/>
          <p:cNvSpPr txBox="1"/>
          <p:nvPr/>
        </p:nvSpPr>
        <p:spPr>
          <a:xfrm>
            <a:off x="1804481" y="3889730"/>
            <a:ext cx="2627841" cy="365126"/>
          </a:xfrm>
          <a:prstGeom prst="rect">
            <a:avLst/>
          </a:prstGeom>
          <a:noFill/>
          <a:ln w="38100"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Calibri"/>
              <a:buNone/>
            </a:pPr>
            <a:r>
              <a:rPr lang="es-ES" sz="1600" b="1" dirty="0" smtClean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S3 – Estadística descriptiva</a:t>
            </a:r>
            <a:endParaRPr lang="es-ES" dirty="0"/>
          </a:p>
        </p:txBody>
      </p:sp>
      <p:sp>
        <p:nvSpPr>
          <p:cNvPr id="182" name="Google Shape;182;p12"/>
          <p:cNvSpPr txBox="1"/>
          <p:nvPr/>
        </p:nvSpPr>
        <p:spPr>
          <a:xfrm>
            <a:off x="5867187" y="3810128"/>
            <a:ext cx="2627841" cy="5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S4 – Modelos de </a:t>
            </a:r>
            <a:r>
              <a:rPr lang="en-US" sz="1600" b="1" dirty="0" err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endParaRPr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 err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supervisado</a:t>
            </a:r>
            <a:r>
              <a:rPr lang="en-US" sz="1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(I): Clasificación</a:t>
            </a:r>
            <a:endParaRPr dirty="0"/>
          </a:p>
        </p:txBody>
      </p:sp>
      <p:sp>
        <p:nvSpPr>
          <p:cNvPr id="183" name="Google Shape;183;p12"/>
          <p:cNvSpPr txBox="1"/>
          <p:nvPr/>
        </p:nvSpPr>
        <p:spPr>
          <a:xfrm>
            <a:off x="1804481" y="4657234"/>
            <a:ext cx="2627841" cy="524330"/>
          </a:xfrm>
          <a:prstGeom prst="rect">
            <a:avLst/>
          </a:prstGeom>
          <a:noFill/>
          <a:ln w="28575"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Calibri"/>
              <a:buNone/>
            </a:pPr>
            <a:r>
              <a:rPr lang="es-ES" sz="1600" b="1" dirty="0" smtClean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S5 – Modelos de aprendizaje</a:t>
            </a:r>
            <a:endParaRPr lang="es-ES" dirty="0" smtClean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Calibri"/>
              <a:buNone/>
            </a:pPr>
            <a:r>
              <a:rPr lang="es-ES" sz="1600" b="1" dirty="0" smtClean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supervisado (II): Regresión</a:t>
            </a:r>
            <a:endParaRPr lang="es-ES" dirty="0" smtClean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Calibri"/>
              <a:buNone/>
            </a:pPr>
            <a:endParaRPr sz="16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2"/>
          <p:cNvSpPr txBox="1"/>
          <p:nvPr/>
        </p:nvSpPr>
        <p:spPr>
          <a:xfrm rot="-5400000">
            <a:off x="33385" y="2566079"/>
            <a:ext cx="899309" cy="369332"/>
          </a:xfrm>
          <a:prstGeom prst="rect">
            <a:avLst/>
          </a:prstGeom>
          <a:solidFill>
            <a:srgbClr val="A3E0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2"/>
          <p:cNvSpPr txBox="1"/>
          <p:nvPr/>
        </p:nvSpPr>
        <p:spPr>
          <a:xfrm rot="-5400000">
            <a:off x="-523680" y="4022159"/>
            <a:ext cx="2013153" cy="369631"/>
          </a:xfrm>
          <a:prstGeom prst="rect">
            <a:avLst/>
          </a:prstGeom>
          <a:solidFill>
            <a:srgbClr val="B3FFB5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DICIEMBRE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2"/>
          <p:cNvSpPr txBox="1"/>
          <p:nvPr/>
        </p:nvSpPr>
        <p:spPr>
          <a:xfrm rot="-5400000">
            <a:off x="48803" y="5820339"/>
            <a:ext cx="867879" cy="369333"/>
          </a:xfrm>
          <a:prstGeom prst="rect">
            <a:avLst/>
          </a:prstGeom>
          <a:solidFill>
            <a:srgbClr val="A3E0F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ENERO</a:t>
            </a:r>
            <a:endParaRPr sz="18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86;p12">
            <a:extLst>
              <a:ext uri="{FF2B5EF4-FFF2-40B4-BE49-F238E27FC236}">
                <a16:creationId xmlns:a16="http://schemas.microsoft.com/office/drawing/2014/main" id="{FDB86DE6-5975-4326-9970-8CAD52BD87C3}"/>
              </a:ext>
            </a:extLst>
          </p:cNvPr>
          <p:cNvSpPr txBox="1"/>
          <p:nvPr/>
        </p:nvSpPr>
        <p:spPr>
          <a:xfrm>
            <a:off x="5882712" y="5839465"/>
            <a:ext cx="2352030" cy="36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Calibri"/>
              <a:buNone/>
            </a:pPr>
            <a:r>
              <a:rPr lang="en-US" sz="1600" b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S8 – Exámen</a:t>
            </a:r>
            <a:endParaRPr sz="1600" b="1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84;p12">
            <a:extLst>
              <a:ext uri="{FF2B5EF4-FFF2-40B4-BE49-F238E27FC236}">
                <a16:creationId xmlns:a16="http://schemas.microsoft.com/office/drawing/2014/main" id="{E36D17A0-367C-4033-A5C8-CC00D77CB984}"/>
              </a:ext>
            </a:extLst>
          </p:cNvPr>
          <p:cNvSpPr txBox="1"/>
          <p:nvPr/>
        </p:nvSpPr>
        <p:spPr>
          <a:xfrm>
            <a:off x="1804481" y="5839465"/>
            <a:ext cx="2627842" cy="524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S7 – Modelos de </a:t>
            </a:r>
            <a:r>
              <a:rPr lang="en-US" sz="1600" b="1" dirty="0" err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aprendizaje</a:t>
            </a:r>
            <a:r>
              <a:rPr lang="en-US" sz="1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1600" b="1" dirty="0" err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supervisado</a:t>
            </a:r>
            <a:r>
              <a:rPr lang="en-US" sz="1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 y </a:t>
            </a:r>
            <a:r>
              <a:rPr lang="en-US" sz="1600" b="1" dirty="0" err="1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repaso</a:t>
            </a:r>
            <a:endParaRPr sz="16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5;p12">
            <a:extLst>
              <a:ext uri="{FF2B5EF4-FFF2-40B4-BE49-F238E27FC236}">
                <a16:creationId xmlns:a16="http://schemas.microsoft.com/office/drawing/2014/main" id="{475AC680-EB20-4480-B294-95010349C7BB}"/>
              </a:ext>
            </a:extLst>
          </p:cNvPr>
          <p:cNvSpPr txBox="1"/>
          <p:nvPr/>
        </p:nvSpPr>
        <p:spPr>
          <a:xfrm>
            <a:off x="5851663" y="4672505"/>
            <a:ext cx="2658891" cy="541047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F5496"/>
              </a:buClr>
              <a:buSzPts val="1600"/>
              <a:buFont typeface="Calibri"/>
              <a:buNone/>
            </a:pPr>
            <a:r>
              <a:rPr lang="en-US" sz="1600" b="1" dirty="0">
                <a:solidFill>
                  <a:srgbClr val="2F5496"/>
                </a:solidFill>
                <a:latin typeface="Calibri"/>
                <a:ea typeface="Calibri"/>
                <a:cs typeface="Calibri"/>
                <a:sym typeface="Calibri"/>
              </a:rPr>
              <a:t>S6 – Introducción a Image Recognition</a:t>
            </a:r>
            <a:endParaRPr sz="1600" b="1" dirty="0">
              <a:solidFill>
                <a:srgbClr val="2F54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917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body" idx="1"/>
          </p:nvPr>
        </p:nvSpPr>
        <p:spPr>
          <a:xfrm>
            <a:off x="628650" y="2237517"/>
            <a:ext cx="7704189" cy="4118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93"/>
              <a:buFont typeface="Calibri"/>
              <a:buChar char="•"/>
            </a:pPr>
            <a:r>
              <a:rPr lang="es-ES" dirty="0" smtClean="0"/>
              <a:t>Conocer otras ramas de la ciencia de datos </a:t>
            </a:r>
            <a:endParaRPr dirty="0"/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93"/>
              <a:buFont typeface="Calibri"/>
              <a:buChar char="•"/>
            </a:pPr>
            <a:r>
              <a:rPr lang="es-ES" dirty="0" smtClean="0"/>
              <a:t>Conocer aplicaciones de reconocimiento de imágenes</a:t>
            </a:r>
          </a:p>
          <a:p>
            <a:pPr marL="457200" lvl="0" indent="-3429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93"/>
              <a:buFont typeface="Calibri"/>
              <a:buChar char="•"/>
            </a:pPr>
            <a:r>
              <a:rPr lang="es-ES" dirty="0" smtClean="0"/>
              <a:t>Conocer el principio de aprendizaje reforzado y sus aplicaciones</a:t>
            </a:r>
            <a:endParaRPr lang="en-US" dirty="0"/>
          </a:p>
          <a:p>
            <a:pPr marL="11430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493"/>
              <a:buNone/>
            </a:pPr>
            <a:endParaRPr dirty="0"/>
          </a:p>
        </p:txBody>
      </p:sp>
      <p:sp>
        <p:nvSpPr>
          <p:cNvPr id="114" name="Google Shape;114;p3"/>
          <p:cNvSpPr txBox="1">
            <a:spLocks noGrp="1"/>
          </p:cNvSpPr>
          <p:nvPr>
            <p:ph type="sldNum" idx="4294967295"/>
          </p:nvPr>
        </p:nvSpPr>
        <p:spPr>
          <a:xfrm>
            <a:off x="6844146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15" name="Google Shape;115;p3"/>
          <p:cNvSpPr/>
          <p:nvPr/>
        </p:nvSpPr>
        <p:spPr>
          <a:xfrm>
            <a:off x="406364" y="1284367"/>
            <a:ext cx="570706" cy="570706"/>
          </a:xfrm>
          <a:prstGeom prst="ellipse">
            <a:avLst/>
          </a:prstGeom>
          <a:solidFill>
            <a:srgbClr val="B7CCE4"/>
          </a:solidFill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2607" y="1259257"/>
            <a:ext cx="553521" cy="553521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3"/>
          <p:cNvSpPr txBox="1"/>
          <p:nvPr/>
        </p:nvSpPr>
        <p:spPr>
          <a:xfrm>
            <a:off x="1044392" y="1198152"/>
            <a:ext cx="4584605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Objetivos de la sesión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8" name="Google Shape;118;p3"/>
          <p:cNvCxnSpPr/>
          <p:nvPr/>
        </p:nvCxnSpPr>
        <p:spPr>
          <a:xfrm rot="10800000" flipH="1">
            <a:off x="-37" y="1569720"/>
            <a:ext cx="406401" cy="3437"/>
          </a:xfrm>
          <a:prstGeom prst="straightConnector1">
            <a:avLst/>
          </a:prstGeom>
          <a:noFill/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>
            <a:spLocks noGrp="1"/>
          </p:cNvSpPr>
          <p:nvPr>
            <p:ph type="body" idx="1"/>
          </p:nvPr>
        </p:nvSpPr>
        <p:spPr>
          <a:xfrm>
            <a:off x="1044392" y="1961607"/>
            <a:ext cx="7886700" cy="468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593" lvl="0" indent="-22859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13"/>
              <a:buFont typeface="Calibri"/>
              <a:buChar char="•"/>
            </a:pPr>
            <a:r>
              <a:rPr lang="es-ES" sz="2000" dirty="0" err="1" smtClean="0"/>
              <a:t>Image</a:t>
            </a:r>
            <a:r>
              <a:rPr lang="es-ES" sz="2000" dirty="0" smtClean="0"/>
              <a:t> </a:t>
            </a:r>
            <a:r>
              <a:rPr lang="es-ES" sz="2000" dirty="0" err="1" smtClean="0"/>
              <a:t>recognition</a:t>
            </a:r>
            <a:r>
              <a:rPr lang="es-ES" sz="2000" dirty="0" smtClean="0"/>
              <a:t> y </a:t>
            </a:r>
            <a:r>
              <a:rPr lang="es-ES" sz="2000" dirty="0" err="1" smtClean="0"/>
              <a:t>computer</a:t>
            </a:r>
            <a:r>
              <a:rPr lang="es-ES" sz="2000" dirty="0" smtClean="0"/>
              <a:t> </a:t>
            </a:r>
            <a:r>
              <a:rPr lang="es-ES" sz="2000" dirty="0" err="1" smtClean="0"/>
              <a:t>vision</a:t>
            </a:r>
            <a:endParaRPr lang="es-ES" sz="2000" dirty="0" smtClean="0"/>
          </a:p>
          <a:p>
            <a:pPr marL="228593" lvl="0" indent="-22859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13"/>
              <a:buFont typeface="Calibri"/>
              <a:buChar char="•"/>
            </a:pPr>
            <a:r>
              <a:rPr lang="es-ES" sz="2000" dirty="0" smtClean="0"/>
              <a:t>Aplicaciones de </a:t>
            </a:r>
            <a:r>
              <a:rPr lang="es-ES" sz="2000" dirty="0" err="1" smtClean="0"/>
              <a:t>computer</a:t>
            </a:r>
            <a:r>
              <a:rPr lang="es-ES" sz="2000" dirty="0" smtClean="0"/>
              <a:t> </a:t>
            </a:r>
            <a:r>
              <a:rPr lang="es-ES" sz="2000" dirty="0" err="1" smtClean="0"/>
              <a:t>vision</a:t>
            </a:r>
            <a:endParaRPr lang="es-ES" sz="2000" dirty="0"/>
          </a:p>
          <a:p>
            <a:pPr marL="228593" lvl="0" indent="-22859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13"/>
              <a:buFont typeface="Calibri"/>
              <a:buChar char="•"/>
            </a:pPr>
            <a:r>
              <a:rPr lang="es-ES" sz="2000" dirty="0" smtClean="0"/>
              <a:t>Aprendizaje reforzado</a:t>
            </a:r>
          </a:p>
          <a:p>
            <a:pPr marL="228593" lvl="0" indent="-22859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13"/>
              <a:buFont typeface="Calibri"/>
              <a:buChar char="•"/>
            </a:pPr>
            <a:r>
              <a:rPr lang="es-ES" sz="2000" dirty="0" smtClean="0"/>
              <a:t>Ejemplos y aplicaciones de aprendizaje reforzado</a:t>
            </a:r>
          </a:p>
          <a:p>
            <a:pPr marL="228593" lvl="0" indent="-228592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13"/>
              <a:buFont typeface="Calibri"/>
              <a:buChar char="•"/>
            </a:pPr>
            <a:r>
              <a:rPr lang="es-ES" sz="2000" dirty="0" smtClean="0"/>
              <a:t>Ejemplo práctico</a:t>
            </a:r>
          </a:p>
        </p:txBody>
      </p:sp>
      <p:sp>
        <p:nvSpPr>
          <p:cNvPr id="125" name="Google Shape;125;p4"/>
          <p:cNvSpPr/>
          <p:nvPr/>
        </p:nvSpPr>
        <p:spPr>
          <a:xfrm>
            <a:off x="406364" y="1284367"/>
            <a:ext cx="570706" cy="570706"/>
          </a:xfrm>
          <a:prstGeom prst="ellipse">
            <a:avLst/>
          </a:prstGeom>
          <a:solidFill>
            <a:srgbClr val="B7CCE4"/>
          </a:solidFill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062" y="1394183"/>
            <a:ext cx="346458" cy="346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 rot="10800000" flipH="1">
            <a:off x="-37" y="1569720"/>
            <a:ext cx="406401" cy="3437"/>
          </a:xfrm>
          <a:prstGeom prst="straightConnector1">
            <a:avLst/>
          </a:prstGeom>
          <a:noFill/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4"/>
          <p:cNvSpPr txBox="1"/>
          <p:nvPr/>
        </p:nvSpPr>
        <p:spPr>
          <a:xfrm>
            <a:off x="1044392" y="1198152"/>
            <a:ext cx="4584605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Contenidos</a:t>
            </a: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de la </a:t>
            </a:r>
            <a:r>
              <a:rPr lang="en-US" sz="2800" b="1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sesión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6844146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"/>
          <p:cNvSpPr/>
          <p:nvPr/>
        </p:nvSpPr>
        <p:spPr>
          <a:xfrm>
            <a:off x="406364" y="1284367"/>
            <a:ext cx="570706" cy="570706"/>
          </a:xfrm>
          <a:prstGeom prst="ellipse">
            <a:avLst/>
          </a:prstGeom>
          <a:solidFill>
            <a:srgbClr val="B7CCE4"/>
          </a:solidFill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6" name="Google Shape;12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2062" y="1394183"/>
            <a:ext cx="346458" cy="3464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7" name="Google Shape;127;p4"/>
          <p:cNvCxnSpPr/>
          <p:nvPr/>
        </p:nvCxnSpPr>
        <p:spPr>
          <a:xfrm rot="10800000" flipH="1">
            <a:off x="-37" y="1569720"/>
            <a:ext cx="406401" cy="3437"/>
          </a:xfrm>
          <a:prstGeom prst="straightConnector1">
            <a:avLst/>
          </a:prstGeom>
          <a:noFill/>
          <a:ln w="57150" cap="flat" cmpd="sng">
            <a:solidFill>
              <a:srgbClr val="006D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8" name="Google Shape;128;p4"/>
          <p:cNvSpPr txBox="1"/>
          <p:nvPr/>
        </p:nvSpPr>
        <p:spPr>
          <a:xfrm>
            <a:off x="1044392" y="1198152"/>
            <a:ext cx="6318433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Image Recognition y Computer Vision</a:t>
            </a:r>
            <a:endParaRPr lang="en-US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4"/>
          <p:cNvSpPr txBox="1"/>
          <p:nvPr/>
        </p:nvSpPr>
        <p:spPr>
          <a:xfrm>
            <a:off x="6844146" y="635635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124;p4"/>
          <p:cNvSpPr txBox="1">
            <a:spLocks noGrp="1"/>
          </p:cNvSpPr>
          <p:nvPr>
            <p:ph type="body" idx="1"/>
          </p:nvPr>
        </p:nvSpPr>
        <p:spPr>
          <a:xfrm>
            <a:off x="858520" y="1893396"/>
            <a:ext cx="7886700" cy="468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dirty="0"/>
              <a:t>Computer vision </a:t>
            </a:r>
            <a:r>
              <a:rPr lang="es-ES" dirty="0"/>
              <a:t>es un campo de la inteligencia artificial que implica el uso de algoritmos y técnicas de aprendizaje automático para interpretar y comprender el mundo visual. El reconocimiento de imágenes es una aplicación específica </a:t>
            </a:r>
            <a:r>
              <a:rPr lang="es-ES" dirty="0" smtClean="0"/>
              <a:t>del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</a:t>
            </a:r>
            <a:r>
              <a:rPr lang="es-ES" dirty="0"/>
              <a:t>que implica la capacidad de un ordenador para reconocer y clasificar objetos, personas, escenas y otros elementos visuales dentro de una imagen o vídeo</a:t>
            </a:r>
            <a:r>
              <a:rPr lang="es-ES" dirty="0" smtClean="0"/>
              <a:t>.</a:t>
            </a:r>
          </a:p>
          <a:p>
            <a:r>
              <a:rPr lang="en-US" dirty="0" smtClean="0"/>
              <a:t>El objetivo de computer </a:t>
            </a:r>
            <a:r>
              <a:rPr lang="en-US" dirty="0"/>
              <a:t>vision </a:t>
            </a:r>
            <a:r>
              <a:rPr lang="es-ES" dirty="0" smtClean="0"/>
              <a:t>es </a:t>
            </a:r>
            <a:r>
              <a:rPr lang="es-ES" dirty="0"/>
              <a:t>permitir que los ordenadores interpreten y comprendan el mundo visual del mismo modo que lo hacen los humanos, utilizando una combinación de algoritmos de aprendizaje automático, técnicas de reconocimiento de patrones y métodos de procesamiento de imágenes</a:t>
            </a:r>
            <a:r>
              <a:rPr lang="es-ES" dirty="0" smtClean="0"/>
              <a:t>.</a:t>
            </a:r>
          </a:p>
          <a:p>
            <a:r>
              <a:rPr lang="es-ES" dirty="0"/>
              <a:t>Algunas de las técnicas clave </a:t>
            </a:r>
            <a:r>
              <a:rPr lang="es-ES" dirty="0" smtClean="0"/>
              <a:t>del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</a:t>
            </a:r>
            <a:r>
              <a:rPr lang="es-ES" dirty="0"/>
              <a:t>y el reconocimiento de imágenes son la extracción de características, la detección de objetos, la clasificación de imágenes y el seguimiento de objetos. Estas técnicas pueden aplicarse a una amplia gama de aplicaciones, como vehículos autónomos, sistemas de seguridad, imágenes médicas y </a:t>
            </a:r>
            <a:r>
              <a:rPr lang="es-ES" dirty="0" smtClean="0"/>
              <a:t>robótica</a:t>
            </a:r>
            <a:r>
              <a:rPr lang="es-ES" dirty="0"/>
              <a:t>.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88439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>
          <a:xfrm>
            <a:off x="628650" y="1990182"/>
            <a:ext cx="7886700" cy="4366173"/>
          </a:xfrm>
        </p:spPr>
        <p:txBody>
          <a:bodyPr>
            <a:normAutofit/>
          </a:bodyPr>
          <a:lstStyle/>
          <a:p>
            <a:r>
              <a:rPr lang="en-US" dirty="0" smtClean="0"/>
              <a:t>Image </a:t>
            </a:r>
            <a:r>
              <a:rPr lang="en-US" dirty="0"/>
              <a:t>recognition </a:t>
            </a:r>
            <a:r>
              <a:rPr lang="es-ES" dirty="0"/>
              <a:t>es una aplicación específica de la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</a:t>
            </a:r>
            <a:r>
              <a:rPr lang="es-ES" dirty="0"/>
              <a:t>que implica la capacidad de un ordenador para reconocer y clasificar objetos, personas, escenas y otros elementos visuales dentro de una imagen o vídeo</a:t>
            </a:r>
            <a:r>
              <a:rPr lang="es-ES" dirty="0" smtClean="0"/>
              <a:t>.</a:t>
            </a:r>
          </a:p>
          <a:p>
            <a:r>
              <a:rPr lang="es-ES" dirty="0"/>
              <a:t>Algunas de las técnicas clave </a:t>
            </a:r>
            <a:r>
              <a:rPr lang="es-ES" dirty="0" smtClean="0"/>
              <a:t>del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</a:t>
            </a:r>
            <a:r>
              <a:rPr lang="es-ES" dirty="0"/>
              <a:t>son la extracción de características, la detección de objetos, la clasificación de imágenes y el seguimiento de objetos</a:t>
            </a:r>
            <a:r>
              <a:rPr lang="es-ES" dirty="0" smtClean="0"/>
              <a:t>.</a:t>
            </a:r>
          </a:p>
          <a:p>
            <a:r>
              <a:rPr lang="es-ES" dirty="0" smtClean="0"/>
              <a:t>Los </a:t>
            </a:r>
            <a:r>
              <a:rPr lang="es-ES" dirty="0"/>
              <a:t>últimos avances en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</a:t>
            </a:r>
            <a:r>
              <a:rPr lang="es-ES" dirty="0"/>
              <a:t>incluyen el uso de algoritmos de aprendizaje profundo, el uso de conjuntos de datos a gran escala para el entrenamiento y la integración de la </a:t>
            </a:r>
            <a:r>
              <a:rPr lang="es-ES" dirty="0" err="1" smtClean="0"/>
              <a:t>computer</a:t>
            </a:r>
            <a:r>
              <a:rPr lang="es-ES" dirty="0" smtClean="0"/>
              <a:t> </a:t>
            </a:r>
            <a:r>
              <a:rPr lang="es-ES" dirty="0" err="1" smtClean="0"/>
              <a:t>vision</a:t>
            </a:r>
            <a:r>
              <a:rPr lang="es-ES" dirty="0" smtClean="0"/>
              <a:t> </a:t>
            </a:r>
            <a:r>
              <a:rPr lang="es-ES" dirty="0"/>
              <a:t>con otras tecnologías como la realidad aumentada y la realidad virtual.</a:t>
            </a:r>
          </a:p>
          <a:p>
            <a:endParaRPr lang="en-US" dirty="0"/>
          </a:p>
        </p:txBody>
      </p:sp>
      <p:sp>
        <p:nvSpPr>
          <p:cNvPr id="3" name="Google Shape;128;p4"/>
          <p:cNvSpPr txBox="1"/>
          <p:nvPr/>
        </p:nvSpPr>
        <p:spPr>
          <a:xfrm>
            <a:off x="834842" y="1226727"/>
            <a:ext cx="6318433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err="1" smtClean="0">
                <a:latin typeface="Calibri"/>
                <a:cs typeface="Calibri"/>
                <a:sym typeface="Calibri"/>
              </a:rPr>
              <a:t>Puntos</a:t>
            </a:r>
            <a:r>
              <a:rPr lang="en-US" sz="2800" b="1" dirty="0" smtClean="0">
                <a:latin typeface="Calibri"/>
                <a:cs typeface="Calibri"/>
                <a:sym typeface="Calibri"/>
              </a:rPr>
              <a:t> </a:t>
            </a:r>
            <a:r>
              <a:rPr lang="en-US" sz="2800" b="1" dirty="0" err="1" smtClean="0">
                <a:latin typeface="Calibri"/>
                <a:cs typeface="Calibri"/>
                <a:sym typeface="Calibri"/>
              </a:rPr>
              <a:t>importantes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Computer Vision Applications in 10 Industries - Algorithm-X Lab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29"/>
          <a:stretch/>
        </p:blipFill>
        <p:spPr bwMode="auto">
          <a:xfrm>
            <a:off x="908050" y="2094957"/>
            <a:ext cx="7207250" cy="389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28;p4"/>
          <p:cNvSpPr txBox="1"/>
          <p:nvPr/>
        </p:nvSpPr>
        <p:spPr>
          <a:xfrm>
            <a:off x="1085850" y="1226727"/>
            <a:ext cx="6318433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dirty="0" smtClean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68100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8;p4"/>
          <p:cNvSpPr txBox="1"/>
          <p:nvPr/>
        </p:nvSpPr>
        <p:spPr>
          <a:xfrm>
            <a:off x="1085850" y="1226727"/>
            <a:ext cx="6318433" cy="76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90000"/>
              </a:lnSpc>
              <a:buSzPts val="2800"/>
            </a:pP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¿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Cómo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b="1" dirty="0" err="1" smtClean="0"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800" b="1" dirty="0" smtClean="0"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dirty="0" smtClean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Picture 4" descr="https://miro.medium.com/max/700/1*gzBFOLuEFZ9rU3bAZZFYiA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87" y="2294544"/>
            <a:ext cx="7487006" cy="362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49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ecatronic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1404</Words>
  <Application>Microsoft Office PowerPoint</Application>
  <PresentationFormat>Presentación en pantalla (4:3)</PresentationFormat>
  <Paragraphs>156</Paragraphs>
  <Slides>21</Slides>
  <Notes>13</Notes>
  <HiddenSlides>1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Roboto</vt:lpstr>
      <vt:lpstr>Calibri</vt:lpstr>
      <vt:lpstr>Mecatronica</vt:lpstr>
      <vt:lpstr>Presentación de PowerPoint</vt:lpstr>
      <vt:lpstr>Presentación de PowerPoint</vt:lpstr>
      <vt:lpstr>Calendario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Domin</dc:creator>
  <cp:lastModifiedBy>Usuario</cp:lastModifiedBy>
  <cp:revision>36</cp:revision>
  <dcterms:created xsi:type="dcterms:W3CDTF">2019-10-15T08:45:43Z</dcterms:created>
  <dcterms:modified xsi:type="dcterms:W3CDTF">2022-12-22T16:12:55Z</dcterms:modified>
</cp:coreProperties>
</file>